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57" r:id="rId4"/>
    <p:sldId id="262" r:id="rId5"/>
    <p:sldId id="258" r:id="rId6"/>
    <p:sldId id="261" r:id="rId7"/>
    <p:sldId id="263"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3"/>
    <p:restoredTop sz="93571"/>
  </p:normalViewPr>
  <p:slideViewPr>
    <p:cSldViewPr snapToGrid="0" snapToObjects="1">
      <p:cViewPr varScale="1">
        <p:scale>
          <a:sx n="120" d="100"/>
          <a:sy n="120"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F55E6-21C4-2B4D-9D1E-18970F954B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9102D-9242-AD4E-8DD1-131276E26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435F22-34E9-9549-B93E-9CD75D11C685}"/>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3AA738AF-7002-F64A-987D-6B78B81D7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12305-F9C2-524A-873A-78E0E6361FE7}"/>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34978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D618E-D29A-904E-916B-7232C7A4CE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A6143-EB52-C247-B12D-3E6E2F8CD2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B02B06-8D9B-7144-8181-7C1A5250C48E}"/>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3593DAE7-C067-0B43-A341-1080B6722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F4935F-BA2C-1549-8F06-7FF8093C8CF5}"/>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388613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B3D58-9B22-504B-A0DB-173D4E0CA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48F930-D343-B649-A7BA-3FCDA865715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3D0A5-8C3D-3649-9402-4D47975A20A9}"/>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FA3A5B70-0F86-D44D-A399-97726ABF5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F51E1-5C98-0C42-969D-63398A858C47}"/>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227401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330D-54E6-C04B-B655-F6AB575042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9FD05-294C-E141-A673-CC3010BA4D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AF1F4-F0F1-664F-9D25-5B9D17075BE5}"/>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593E5CEB-308B-AA43-9F79-C33767017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6096F-2247-1444-AB75-459EED006CE8}"/>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953479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0F43-30CD-B346-AD51-A8AB20E82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F20B87-F921-0A42-BB49-0594152B28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D50876-DD19-D047-992F-411891851D9C}"/>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D0518DA5-01A4-0D44-8F49-F6FA1BEE6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758A4-CC19-0A4D-ADDF-981EF6BC089E}"/>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352597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64D6-5C75-7140-A25C-CA1FF7C605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CF839-23F5-E040-937C-A91AE682BF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1A934B-3030-EC47-A6A9-3B4F28BD2CE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A25E30-D2CD-F24B-8980-AA12FC1BAEEA}"/>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6" name="Footer Placeholder 5">
            <a:extLst>
              <a:ext uri="{FF2B5EF4-FFF2-40B4-BE49-F238E27FC236}">
                <a16:creationId xmlns:a16="http://schemas.microsoft.com/office/drawing/2014/main" id="{D0C712C9-2ACC-704D-BA49-3F0825C31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96EB2A-5A3F-9E41-BEC0-C674D0B1CFE5}"/>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127115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3E438-EFFF-1E44-8967-BE414D2EE2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526B4E-5F60-C54E-A63E-484C1A537E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AE5573C-C6F7-9441-909E-5D85ACA03E8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997F13-CD48-684C-B618-5B2213536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0C52D8-44DE-BE40-9DFA-8BBB9BB95A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57FC5-C9C2-FF4A-AAD8-4FEE65003813}"/>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8" name="Footer Placeholder 7">
            <a:extLst>
              <a:ext uri="{FF2B5EF4-FFF2-40B4-BE49-F238E27FC236}">
                <a16:creationId xmlns:a16="http://schemas.microsoft.com/office/drawing/2014/main" id="{BCA5C067-73C9-BF4D-9697-CA2BEE80E7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C3FCE8-A49B-AE46-AE75-0EE8FDB028BC}"/>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359436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B3B0-CCF6-4446-92DB-735741C3CB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B5ACD0-98EB-2444-A4AA-65DD97E35471}"/>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4" name="Footer Placeholder 3">
            <a:extLst>
              <a:ext uri="{FF2B5EF4-FFF2-40B4-BE49-F238E27FC236}">
                <a16:creationId xmlns:a16="http://schemas.microsoft.com/office/drawing/2014/main" id="{3F69C562-F40F-D846-979B-C7EBC3BE81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93351-DB9C-D446-9B45-B86F5E4F0BBD}"/>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109182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119F2-54E9-6B46-BF3C-B1203E100BCE}"/>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3" name="Footer Placeholder 2">
            <a:extLst>
              <a:ext uri="{FF2B5EF4-FFF2-40B4-BE49-F238E27FC236}">
                <a16:creationId xmlns:a16="http://schemas.microsoft.com/office/drawing/2014/main" id="{8CEDC7E2-84BC-234C-B381-BE7F0EC9D9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802025-FF7F-354D-8203-8ADC02A02D51}"/>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76380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2F7A-8738-AE44-9C5E-DECF2879B9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0C3E71-65C6-DF4F-B53C-C56C4A94C2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5A6835-375E-2A4D-B2A9-AC25F03C47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51E3509-8E66-9D44-ADFA-0C796D4E9006}"/>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6" name="Footer Placeholder 5">
            <a:extLst>
              <a:ext uri="{FF2B5EF4-FFF2-40B4-BE49-F238E27FC236}">
                <a16:creationId xmlns:a16="http://schemas.microsoft.com/office/drawing/2014/main" id="{A5E67041-6819-6545-82B1-328A36930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E4C86-42C6-6648-9E9C-D671928C285C}"/>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161586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9C530-771D-5D4C-9DCD-E38DEB820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D1029D-B09D-C04A-B5CE-8F2D798F0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41BA5F-1C01-044A-B7D9-E000BB989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17DD7D-B3D3-0649-8D60-27AB6AF320FC}"/>
              </a:ext>
            </a:extLst>
          </p:cNvPr>
          <p:cNvSpPr>
            <a:spLocks noGrp="1"/>
          </p:cNvSpPr>
          <p:nvPr>
            <p:ph type="dt" sz="half" idx="10"/>
          </p:nvPr>
        </p:nvSpPr>
        <p:spPr/>
        <p:txBody>
          <a:bodyPr/>
          <a:lstStyle/>
          <a:p>
            <a:fld id="{19D7831C-6E39-514C-9498-3932E0696292}" type="datetimeFigureOut">
              <a:rPr lang="en-US" smtClean="0"/>
              <a:t>7/24/2018</a:t>
            </a:fld>
            <a:endParaRPr lang="en-US"/>
          </a:p>
        </p:txBody>
      </p:sp>
      <p:sp>
        <p:nvSpPr>
          <p:cNvPr id="6" name="Footer Placeholder 5">
            <a:extLst>
              <a:ext uri="{FF2B5EF4-FFF2-40B4-BE49-F238E27FC236}">
                <a16:creationId xmlns:a16="http://schemas.microsoft.com/office/drawing/2014/main" id="{1F3E07AC-7CEC-A749-B1B0-3CAAFFBAF5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DDB2B-BD73-084E-B5D7-5EAD5F9967A2}"/>
              </a:ext>
            </a:extLst>
          </p:cNvPr>
          <p:cNvSpPr>
            <a:spLocks noGrp="1"/>
          </p:cNvSpPr>
          <p:nvPr>
            <p:ph type="sldNum" sz="quarter" idx="12"/>
          </p:nvPr>
        </p:nvSpPr>
        <p:spPr/>
        <p:txBody>
          <a:bodyPr/>
          <a:lstStyle/>
          <a:p>
            <a:fld id="{EDDE293D-0E27-9B4F-9668-546C03BAF671}" type="slidenum">
              <a:rPr lang="en-US" smtClean="0"/>
              <a:t>‹#›</a:t>
            </a:fld>
            <a:endParaRPr lang="en-US"/>
          </a:p>
        </p:txBody>
      </p:sp>
    </p:spTree>
    <p:extLst>
      <p:ext uri="{BB962C8B-B14F-4D97-AF65-F5344CB8AC3E}">
        <p14:creationId xmlns:p14="http://schemas.microsoft.com/office/powerpoint/2010/main" val="229397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8C9A5-FC23-604C-B478-D573795DE4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359B50-695C-844D-98DB-42B5CC2AC4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EBCB3-4207-EF41-B103-FD10163CF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7831C-6E39-514C-9498-3932E0696292}" type="datetimeFigureOut">
              <a:rPr lang="en-US" smtClean="0"/>
              <a:t>7/24/2018</a:t>
            </a:fld>
            <a:endParaRPr lang="en-US"/>
          </a:p>
        </p:txBody>
      </p:sp>
      <p:sp>
        <p:nvSpPr>
          <p:cNvPr id="5" name="Footer Placeholder 4">
            <a:extLst>
              <a:ext uri="{FF2B5EF4-FFF2-40B4-BE49-F238E27FC236}">
                <a16:creationId xmlns:a16="http://schemas.microsoft.com/office/drawing/2014/main" id="{30905775-381C-794F-867A-151A73787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D2FE28-9665-1944-B9B2-F4A019322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E293D-0E27-9B4F-9668-546C03BAF671}" type="slidenum">
              <a:rPr lang="en-US" smtClean="0"/>
              <a:t>‹#›</a:t>
            </a:fld>
            <a:endParaRPr lang="en-US"/>
          </a:p>
        </p:txBody>
      </p:sp>
    </p:spTree>
    <p:extLst>
      <p:ext uri="{BB962C8B-B14F-4D97-AF65-F5344CB8AC3E}">
        <p14:creationId xmlns:p14="http://schemas.microsoft.com/office/powerpoint/2010/main" val="2816403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umKpYiLKF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8246E-1B10-5B4B-A1FE-74A2A1220BFF}"/>
              </a:ext>
            </a:extLst>
          </p:cNvPr>
          <p:cNvSpPr>
            <a:spLocks noGrp="1"/>
          </p:cNvSpPr>
          <p:nvPr>
            <p:ph type="ctrTitle"/>
          </p:nvPr>
        </p:nvSpPr>
        <p:spPr/>
        <p:txBody>
          <a:bodyPr/>
          <a:lstStyle/>
          <a:p>
            <a:r>
              <a:rPr lang="en-NZ" dirty="0"/>
              <a:t>So how healthy is your rice?</a:t>
            </a:r>
            <a:r>
              <a:rPr lang="en-NZ" dirty="0">
                <a:effectLst/>
              </a:rPr>
              <a:t> </a:t>
            </a:r>
            <a:endParaRPr lang="en-US" dirty="0"/>
          </a:p>
        </p:txBody>
      </p:sp>
      <p:sp>
        <p:nvSpPr>
          <p:cNvPr id="3" name="Subtitle 2">
            <a:extLst>
              <a:ext uri="{FF2B5EF4-FFF2-40B4-BE49-F238E27FC236}">
                <a16:creationId xmlns:a16="http://schemas.microsoft.com/office/drawing/2014/main" id="{D69D6884-2485-E441-9D5C-B650CEAF4778}"/>
              </a:ext>
            </a:extLst>
          </p:cNvPr>
          <p:cNvSpPr>
            <a:spLocks noGrp="1"/>
          </p:cNvSpPr>
          <p:nvPr>
            <p:ph type="subTitle" idx="1"/>
          </p:nvPr>
        </p:nvSpPr>
        <p:spPr/>
        <p:txBody>
          <a:bodyPr/>
          <a:lstStyle/>
          <a:p>
            <a:r>
              <a:rPr lang="en-US" dirty="0"/>
              <a:t>Disassembly of rice into components and nutrition</a:t>
            </a:r>
          </a:p>
        </p:txBody>
      </p:sp>
    </p:spTree>
    <p:extLst>
      <p:ext uri="{BB962C8B-B14F-4D97-AF65-F5344CB8AC3E}">
        <p14:creationId xmlns:p14="http://schemas.microsoft.com/office/powerpoint/2010/main" val="1681973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2742-8BC8-EF49-9DFE-A80EDE16CF9D}"/>
              </a:ext>
            </a:extLst>
          </p:cNvPr>
          <p:cNvSpPr>
            <a:spLocks noGrp="1"/>
          </p:cNvSpPr>
          <p:nvPr>
            <p:ph type="title"/>
          </p:nvPr>
        </p:nvSpPr>
        <p:spPr/>
        <p:txBody>
          <a:bodyPr/>
          <a:lstStyle/>
          <a:p>
            <a:pPr algn="ctr"/>
            <a:r>
              <a:rPr lang="en-US" dirty="0"/>
              <a:t>Anatomy of the rice grain</a:t>
            </a:r>
          </a:p>
        </p:txBody>
      </p:sp>
      <p:pic>
        <p:nvPicPr>
          <p:cNvPr id="4" name="Content Placeholder 3">
            <a:extLst>
              <a:ext uri="{FF2B5EF4-FFF2-40B4-BE49-F238E27FC236}">
                <a16:creationId xmlns:a16="http://schemas.microsoft.com/office/drawing/2014/main" id="{03010EDF-5EAB-F54F-9B38-61D52E3E158D}"/>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41951" y="1825625"/>
            <a:ext cx="3108098" cy="4351338"/>
          </a:xfrm>
          <a:prstGeom prst="rect">
            <a:avLst/>
          </a:prstGeom>
        </p:spPr>
      </p:pic>
    </p:spTree>
    <p:extLst>
      <p:ext uri="{BB962C8B-B14F-4D97-AF65-F5344CB8AC3E}">
        <p14:creationId xmlns:p14="http://schemas.microsoft.com/office/powerpoint/2010/main" val="67351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77ED-BCC8-024F-9E53-0B6DA208552C}"/>
              </a:ext>
            </a:extLst>
          </p:cNvPr>
          <p:cNvSpPr>
            <a:spLocks noGrp="1"/>
          </p:cNvSpPr>
          <p:nvPr>
            <p:ph type="title"/>
          </p:nvPr>
        </p:nvSpPr>
        <p:spPr/>
        <p:txBody>
          <a:bodyPr/>
          <a:lstStyle/>
          <a:p>
            <a:pPr algn="ctr"/>
            <a:r>
              <a:rPr lang="en-US" dirty="0"/>
              <a:t>Anatomy of the rice grain</a:t>
            </a:r>
          </a:p>
        </p:txBody>
      </p:sp>
      <p:sp>
        <p:nvSpPr>
          <p:cNvPr id="3" name="Content Placeholder 2">
            <a:extLst>
              <a:ext uri="{FF2B5EF4-FFF2-40B4-BE49-F238E27FC236}">
                <a16:creationId xmlns:a16="http://schemas.microsoft.com/office/drawing/2014/main" id="{0B3DCE79-B788-304E-AC12-0EA5105ED920}"/>
              </a:ext>
            </a:extLst>
          </p:cNvPr>
          <p:cNvSpPr>
            <a:spLocks noGrp="1"/>
          </p:cNvSpPr>
          <p:nvPr>
            <p:ph idx="1"/>
          </p:nvPr>
        </p:nvSpPr>
        <p:spPr/>
        <p:txBody>
          <a:bodyPr>
            <a:normAutofit fontScale="55000" lnSpcReduction="20000"/>
          </a:bodyPr>
          <a:lstStyle/>
          <a:p>
            <a:pPr>
              <a:lnSpc>
                <a:spcPct val="120000"/>
              </a:lnSpc>
            </a:pPr>
            <a:r>
              <a:rPr lang="en-NZ" sz="3800" dirty="0"/>
              <a:t>The husk is the outermost layer of the rice and is made of two overlocking halves. The purpose of the husk is to protect the rice and is removed during the milling process</a:t>
            </a:r>
          </a:p>
          <a:p>
            <a:r>
              <a:rPr lang="en-NZ" sz="3800" dirty="0"/>
              <a:t>The bran layer is the most nutritious part of the grain and is made up of:</a:t>
            </a:r>
          </a:p>
          <a:p>
            <a:pPr marL="0" indent="0">
              <a:buNone/>
            </a:pPr>
            <a:r>
              <a:rPr lang="en-NZ" sz="3800" dirty="0"/>
              <a:t>	fibre</a:t>
            </a:r>
          </a:p>
          <a:p>
            <a:pPr marL="0" indent="0">
              <a:buNone/>
            </a:pPr>
            <a:r>
              <a:rPr lang="en-NZ" sz="3800" dirty="0"/>
              <a:t>	Vitamin B complex</a:t>
            </a:r>
          </a:p>
          <a:p>
            <a:pPr marL="0" indent="0">
              <a:buNone/>
            </a:pPr>
            <a:r>
              <a:rPr lang="en-NZ" sz="3800" dirty="0"/>
              <a:t>	Protein</a:t>
            </a:r>
          </a:p>
          <a:p>
            <a:pPr marL="0" indent="0">
              <a:buNone/>
            </a:pPr>
            <a:r>
              <a:rPr lang="en-NZ" sz="3800" dirty="0"/>
              <a:t>	Fat</a:t>
            </a:r>
          </a:p>
          <a:p>
            <a:pPr marL="0" indent="0">
              <a:buNone/>
            </a:pPr>
            <a:r>
              <a:rPr lang="en-NZ" sz="3800" dirty="0"/>
              <a:t>      When the bran is left in tact it creates brown rice</a:t>
            </a:r>
          </a:p>
          <a:p>
            <a:r>
              <a:rPr lang="en-NZ" sz="3800" dirty="0"/>
              <a:t>The most inner part is the rice kernel, which is composed mainly of starch </a:t>
            </a:r>
          </a:p>
          <a:p>
            <a:pPr>
              <a:lnSpc>
                <a:spcPct val="120000"/>
              </a:lnSpc>
            </a:pPr>
            <a:r>
              <a:rPr lang="en-NZ" sz="3800" dirty="0"/>
              <a:t>After the milling process the kernel creates white rice</a:t>
            </a:r>
          </a:p>
          <a:p>
            <a:pPr>
              <a:lnSpc>
                <a:spcPct val="120000"/>
              </a:lnSpc>
            </a:pPr>
            <a:r>
              <a:rPr lang="en-NZ" sz="3800" dirty="0"/>
              <a:t>At the base of each grain is an embryo or germ, which  if planted will grow into a new plant</a:t>
            </a:r>
          </a:p>
          <a:p>
            <a:endParaRPr lang="en-US" dirty="0"/>
          </a:p>
        </p:txBody>
      </p:sp>
    </p:spTree>
    <p:extLst>
      <p:ext uri="{BB962C8B-B14F-4D97-AF65-F5344CB8AC3E}">
        <p14:creationId xmlns:p14="http://schemas.microsoft.com/office/powerpoint/2010/main" val="3511322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00148D2-A809-0142-B45D-3C2C23125141}"/>
              </a:ext>
            </a:extLst>
          </p:cNvPr>
          <p:cNvPicPr>
            <a:picLocks noGrp="1" noChangeAspect="1"/>
          </p:cNvPicPr>
          <p:nvPr>
            <p:ph idx="1"/>
          </p:nvPr>
        </p:nvPicPr>
        <p:blipFill>
          <a:blip r:embed="rId2"/>
          <a:stretch>
            <a:fillRect/>
          </a:stretch>
        </p:blipFill>
        <p:spPr>
          <a:xfrm>
            <a:off x="3730752" y="115068"/>
            <a:ext cx="4315968" cy="6250013"/>
          </a:xfrm>
        </p:spPr>
      </p:pic>
    </p:spTree>
    <p:extLst>
      <p:ext uri="{BB962C8B-B14F-4D97-AF65-F5344CB8AC3E}">
        <p14:creationId xmlns:p14="http://schemas.microsoft.com/office/powerpoint/2010/main" val="419300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F715-8648-4744-8981-63DE130E0B10}"/>
              </a:ext>
            </a:extLst>
          </p:cNvPr>
          <p:cNvSpPr>
            <a:spLocks noGrp="1"/>
          </p:cNvSpPr>
          <p:nvPr>
            <p:ph type="title"/>
          </p:nvPr>
        </p:nvSpPr>
        <p:spPr/>
        <p:txBody>
          <a:bodyPr/>
          <a:lstStyle/>
          <a:p>
            <a:pPr algn="ctr"/>
            <a:r>
              <a:rPr lang="en-NZ" b="1" dirty="0"/>
              <a:t>Vitamin deficiencies in rice-eating populations</a:t>
            </a:r>
          </a:p>
        </p:txBody>
      </p:sp>
      <p:sp>
        <p:nvSpPr>
          <p:cNvPr id="3" name="Content Placeholder 2">
            <a:extLst>
              <a:ext uri="{FF2B5EF4-FFF2-40B4-BE49-F238E27FC236}">
                <a16:creationId xmlns:a16="http://schemas.microsoft.com/office/drawing/2014/main" id="{15532E93-C5C0-F148-92A0-9A12D83BA006}"/>
              </a:ext>
            </a:extLst>
          </p:cNvPr>
          <p:cNvSpPr>
            <a:spLocks noGrp="1"/>
          </p:cNvSpPr>
          <p:nvPr>
            <p:ph idx="1"/>
          </p:nvPr>
        </p:nvSpPr>
        <p:spPr/>
        <p:txBody>
          <a:bodyPr>
            <a:normAutofit/>
          </a:bodyPr>
          <a:lstStyle/>
          <a:p>
            <a:r>
              <a:rPr lang="en-NZ" dirty="0"/>
              <a:t>Rice is the staple food in many countries of Asia</a:t>
            </a:r>
          </a:p>
          <a:p>
            <a:r>
              <a:rPr lang="en-NZ" dirty="0"/>
              <a:t>Rice eating populations generally suffer from Vitamin A, Riboflavin and energy deficiencies</a:t>
            </a:r>
            <a:endParaRPr lang="en-US" dirty="0"/>
          </a:p>
        </p:txBody>
      </p:sp>
      <p:pic>
        <p:nvPicPr>
          <p:cNvPr id="5" name="Picture 4">
            <a:extLst>
              <a:ext uri="{FF2B5EF4-FFF2-40B4-BE49-F238E27FC236}">
                <a16:creationId xmlns:a16="http://schemas.microsoft.com/office/drawing/2014/main" id="{E423B1A7-5E77-D145-B478-73E00DBE9E88}"/>
              </a:ext>
            </a:extLst>
          </p:cNvPr>
          <p:cNvPicPr>
            <a:picLocks noChangeAspect="1"/>
          </p:cNvPicPr>
          <p:nvPr/>
        </p:nvPicPr>
        <p:blipFill>
          <a:blip r:embed="rId2"/>
          <a:stretch>
            <a:fillRect/>
          </a:stretch>
        </p:blipFill>
        <p:spPr>
          <a:xfrm>
            <a:off x="5512526" y="3003378"/>
            <a:ext cx="3780063" cy="3308522"/>
          </a:xfrm>
          <a:prstGeom prst="rect">
            <a:avLst/>
          </a:prstGeom>
        </p:spPr>
      </p:pic>
      <p:cxnSp>
        <p:nvCxnSpPr>
          <p:cNvPr id="7" name="Straight Arrow Connector 6">
            <a:extLst>
              <a:ext uri="{FF2B5EF4-FFF2-40B4-BE49-F238E27FC236}">
                <a16:creationId xmlns:a16="http://schemas.microsoft.com/office/drawing/2014/main" id="{83107DFD-2FEC-434C-B4BE-CEDE30271FCD}"/>
              </a:ext>
            </a:extLst>
          </p:cNvPr>
          <p:cNvCxnSpPr/>
          <p:nvPr/>
        </p:nvCxnSpPr>
        <p:spPr>
          <a:xfrm>
            <a:off x="7435321" y="3364253"/>
            <a:ext cx="20769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03F0887-BC06-444A-AFB4-0AE7348D11FB}"/>
              </a:ext>
            </a:extLst>
          </p:cNvPr>
          <p:cNvSpPr txBox="1"/>
          <p:nvPr/>
        </p:nvSpPr>
        <p:spPr>
          <a:xfrm>
            <a:off x="9434176" y="3150704"/>
            <a:ext cx="2047460" cy="2862322"/>
          </a:xfrm>
          <a:prstGeom prst="rect">
            <a:avLst/>
          </a:prstGeom>
          <a:noFill/>
        </p:spPr>
        <p:txBody>
          <a:bodyPr wrap="square" rtlCol="0">
            <a:spAutoFit/>
          </a:bodyPr>
          <a:lstStyle/>
          <a:p>
            <a:r>
              <a:rPr lang="en-US" dirty="0"/>
              <a:t>Dry skin</a:t>
            </a:r>
          </a:p>
          <a:p>
            <a:endParaRPr lang="en-US" dirty="0"/>
          </a:p>
          <a:p>
            <a:r>
              <a:rPr lang="en-US" dirty="0"/>
              <a:t>Poor night vision</a:t>
            </a:r>
          </a:p>
          <a:p>
            <a:endParaRPr lang="en-US" dirty="0"/>
          </a:p>
          <a:p>
            <a:r>
              <a:rPr lang="en-US" dirty="0"/>
              <a:t>Weak immune system</a:t>
            </a:r>
          </a:p>
          <a:p>
            <a:endParaRPr lang="en-US" dirty="0"/>
          </a:p>
          <a:p>
            <a:endParaRPr lang="en-US" dirty="0"/>
          </a:p>
          <a:p>
            <a:endParaRPr lang="en-US" dirty="0"/>
          </a:p>
          <a:p>
            <a:r>
              <a:rPr lang="en-US" dirty="0"/>
              <a:t>Lack of energy</a:t>
            </a:r>
          </a:p>
        </p:txBody>
      </p:sp>
      <p:cxnSp>
        <p:nvCxnSpPr>
          <p:cNvPr id="9" name="Straight Arrow Connector 8">
            <a:extLst>
              <a:ext uri="{FF2B5EF4-FFF2-40B4-BE49-F238E27FC236}">
                <a16:creationId xmlns:a16="http://schemas.microsoft.com/office/drawing/2014/main" id="{7BA40D3E-A456-8E41-97FF-416BB80E915D}"/>
              </a:ext>
            </a:extLst>
          </p:cNvPr>
          <p:cNvCxnSpPr>
            <a:cxnSpLocks/>
          </p:cNvCxnSpPr>
          <p:nvPr/>
        </p:nvCxnSpPr>
        <p:spPr>
          <a:xfrm>
            <a:off x="7130521" y="3695558"/>
            <a:ext cx="2303655" cy="20058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1E7BDB4-78C1-FB4E-AFE3-F266E1BA7DA8}"/>
              </a:ext>
            </a:extLst>
          </p:cNvPr>
          <p:cNvCxnSpPr/>
          <p:nvPr/>
        </p:nvCxnSpPr>
        <p:spPr>
          <a:xfrm>
            <a:off x="7357182" y="4520505"/>
            <a:ext cx="2076994"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0CBE192-031F-9844-9B80-D9996769D8EB}"/>
              </a:ext>
            </a:extLst>
          </p:cNvPr>
          <p:cNvCxnSpPr>
            <a:cxnSpLocks/>
          </p:cNvCxnSpPr>
          <p:nvPr/>
        </p:nvCxnSpPr>
        <p:spPr>
          <a:xfrm>
            <a:off x="7752522" y="5792714"/>
            <a:ext cx="1759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9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046D89-0817-D446-AB55-23E13D87AE52}"/>
              </a:ext>
            </a:extLst>
          </p:cNvPr>
          <p:cNvSpPr/>
          <p:nvPr/>
        </p:nvSpPr>
        <p:spPr>
          <a:xfrm>
            <a:off x="856921" y="0"/>
            <a:ext cx="9970407" cy="7232749"/>
          </a:xfrm>
          <a:prstGeom prst="rect">
            <a:avLst/>
          </a:prstGeom>
        </p:spPr>
        <p:txBody>
          <a:bodyPr wrap="square">
            <a:spAutoFit/>
          </a:bodyPr>
          <a:lstStyle/>
          <a:p>
            <a:endParaRPr lang="en-NZ" sz="2800" dirty="0">
              <a:solidFill>
                <a:srgbClr val="333333"/>
              </a:solidFill>
              <a:effectLst/>
              <a:latin typeface="Calibri" panose="020F0502020204030204" pitchFamily="34" charset="0"/>
              <a:cs typeface="Calibri" panose="020F0502020204030204" pitchFamily="34" charset="0"/>
            </a:endParaRPr>
          </a:p>
          <a:p>
            <a:r>
              <a:rPr lang="en-NZ" sz="2800" dirty="0">
                <a:solidFill>
                  <a:srgbClr val="333333"/>
                </a:solidFill>
                <a:latin typeface="Calibri" panose="020F0502020204030204" pitchFamily="34" charset="0"/>
                <a:cs typeface="Calibri" panose="020F0502020204030204" pitchFamily="34" charset="0"/>
              </a:rPr>
              <a:t>Video: </a:t>
            </a:r>
            <a:r>
              <a:rPr lang="en-NZ" sz="2800" dirty="0">
                <a:solidFill>
                  <a:srgbClr val="333333"/>
                </a:solidFill>
                <a:latin typeface="Calibri" panose="020F0502020204030204" pitchFamily="34" charset="0"/>
                <a:cs typeface="Calibri" panose="020F0502020204030204" pitchFamily="34" charset="0"/>
                <a:hlinkClick r:id="rId2" tooltip="Healthier"/>
              </a:rPr>
              <a:t>Healthier rice for healthier people</a:t>
            </a:r>
            <a:endParaRPr lang="en-NZ" sz="2800" dirty="0">
              <a:solidFill>
                <a:srgbClr val="333333"/>
              </a:solidFill>
              <a:latin typeface="Calibri" panose="020F0502020204030204" pitchFamily="34" charset="0"/>
              <a:cs typeface="Calibri" panose="020F0502020204030204" pitchFamily="34" charset="0"/>
            </a:endParaRPr>
          </a:p>
          <a:p>
            <a:endParaRPr lang="en-NZ" sz="2800" dirty="0">
              <a:solidFill>
                <a:srgbClr val="333333"/>
              </a:solidFill>
              <a:latin typeface="Calibri" panose="020F0502020204030204" pitchFamily="34" charset="0"/>
              <a:cs typeface="Calibri" panose="020F0502020204030204" pitchFamily="34" charset="0"/>
            </a:endParaRPr>
          </a:p>
          <a:p>
            <a:r>
              <a:rPr lang="en-NZ" sz="2800" b="1" dirty="0">
                <a:solidFill>
                  <a:srgbClr val="333333"/>
                </a:solidFill>
                <a:latin typeface="Calibri" panose="020F0502020204030204" pitchFamily="34" charset="0"/>
                <a:cs typeface="Calibri" panose="020F0502020204030204" pitchFamily="34" charset="0"/>
              </a:rPr>
              <a:t>MALNUTRITION: </a:t>
            </a:r>
            <a:r>
              <a:rPr lang="en-NZ" sz="2800" dirty="0">
                <a:solidFill>
                  <a:schemeClr val="dk1"/>
                </a:solidFill>
                <a:latin typeface="Calibri" panose="020F0502020204030204" pitchFamily="34" charset="0"/>
                <a:cs typeface="Calibri" panose="020F0502020204030204" pitchFamily="34" charset="0"/>
              </a:rPr>
              <a:t>is a condition that results from eating a diet lacking in nutrients such as calories, protein, carbohydrates, vitamins or minerals.</a:t>
            </a:r>
            <a:endParaRPr lang="en-NZ" sz="1600" dirty="0">
              <a:latin typeface="Calibri" panose="020F0502020204030204" pitchFamily="34" charset="0"/>
              <a:cs typeface="Calibri" panose="020F0502020204030204" pitchFamily="34" charset="0"/>
            </a:endParaRPr>
          </a:p>
          <a:p>
            <a:r>
              <a:rPr lang="en-NZ" sz="2800" b="1" dirty="0">
                <a:solidFill>
                  <a:schemeClr val="dk1"/>
                </a:solidFill>
                <a:latin typeface="Calibri" panose="020F0502020204030204" pitchFamily="34" charset="0"/>
                <a:cs typeface="Calibri" panose="020F0502020204030204" pitchFamily="34" charset="0"/>
              </a:rPr>
              <a:t>HIDDEN HUNGER: </a:t>
            </a:r>
            <a:r>
              <a:rPr lang="en-NZ" sz="2800" dirty="0">
                <a:solidFill>
                  <a:schemeClr val="dk1"/>
                </a:solidFill>
                <a:latin typeface="Calibri" panose="020F0502020204030204" pitchFamily="34" charset="0"/>
                <a:cs typeface="Calibri" panose="020F0502020204030204" pitchFamily="34" charset="0"/>
              </a:rPr>
              <a:t>or micronutrient deficiency, occurs when people don't get enough vitamins and minerals in their diet.</a:t>
            </a:r>
            <a:endParaRPr lang="en-NZ" sz="2800" dirty="0">
              <a:solidFill>
                <a:srgbClr val="333333"/>
              </a:solidFill>
              <a:latin typeface="Calibri" panose="020F0502020204030204" pitchFamily="34" charset="0"/>
              <a:cs typeface="Calibri" panose="020F0502020204030204" pitchFamily="34" charset="0"/>
            </a:endParaRPr>
          </a:p>
          <a:p>
            <a:r>
              <a:rPr lang="en-NZ" sz="2800" b="1" dirty="0">
                <a:latin typeface="Calibri" panose="020F0502020204030204" pitchFamily="34" charset="0"/>
                <a:cs typeface="Calibri" panose="020F0502020204030204" pitchFamily="34" charset="0"/>
              </a:rPr>
              <a:t>ANAEMIA: </a:t>
            </a:r>
            <a:r>
              <a:rPr lang="en-NZ" sz="2800" dirty="0">
                <a:latin typeface="Calibri" panose="020F0502020204030204" pitchFamily="34" charset="0"/>
                <a:cs typeface="Calibri" panose="020F0502020204030204" pitchFamily="34" charset="0"/>
              </a:rPr>
              <a:t>Is the result due to a lack of Iron in the diet.</a:t>
            </a:r>
            <a:endParaRPr lang="en-NZ" sz="3200" dirty="0">
              <a:latin typeface="Calibri" panose="020F0502020204030204" pitchFamily="34" charset="0"/>
              <a:cs typeface="Calibri" panose="020F0502020204030204" pitchFamily="34" charset="0"/>
            </a:endParaRPr>
          </a:p>
          <a:p>
            <a:r>
              <a:rPr lang="en-NZ" sz="2800" b="1" dirty="0">
                <a:latin typeface="Calibri" panose="020F0502020204030204" pitchFamily="34" charset="0"/>
                <a:cs typeface="Calibri" panose="020F0502020204030204" pitchFamily="34" charset="0"/>
              </a:rPr>
              <a:t>Vitamin B12: </a:t>
            </a:r>
            <a:r>
              <a:rPr lang="en-NZ" sz="2800" dirty="0">
                <a:latin typeface="Calibri" panose="020F0502020204030204" pitchFamily="34" charset="0"/>
                <a:cs typeface="Calibri" panose="020F0502020204030204" pitchFamily="34" charset="0"/>
              </a:rPr>
              <a:t>The main source is animal derived foods and many vegetarians needs to take an additive on a daily basis.</a:t>
            </a:r>
          </a:p>
          <a:p>
            <a:r>
              <a:rPr lang="en-NZ" sz="2800" b="1" dirty="0">
                <a:latin typeface="Calibri" panose="020F0502020204030204" pitchFamily="34" charset="0"/>
                <a:cs typeface="Calibri" panose="020F0502020204030204" pitchFamily="34" charset="0"/>
              </a:rPr>
              <a:t>FORTIFICATION: </a:t>
            </a:r>
            <a:r>
              <a:rPr lang="en-NZ" sz="2800" dirty="0">
                <a:latin typeface="Calibri" panose="020F0502020204030204" pitchFamily="34" charset="0"/>
                <a:cs typeface="Calibri" panose="020F0502020204030204" pitchFamily="34" charset="0"/>
              </a:rPr>
              <a:t>Food fortification is the enrichment of food with micronutrients.</a:t>
            </a:r>
          </a:p>
          <a:p>
            <a:endParaRPr lang="en-NZ" sz="2800" dirty="0">
              <a:solidFill>
                <a:srgbClr val="333333"/>
              </a:solidFill>
              <a:latin typeface="Calibri" panose="020F0502020204030204" pitchFamily="34" charset="0"/>
              <a:cs typeface="Calibri" panose="020F0502020204030204" pitchFamily="34" charset="0"/>
            </a:endParaRPr>
          </a:p>
          <a:p>
            <a:endParaRPr lang="en-NZ" dirty="0">
              <a:solidFill>
                <a:srgbClr val="333333"/>
              </a:solidFill>
              <a:latin typeface="Arial" panose="020B0604020202020204" pitchFamily="34" charset="0"/>
            </a:endParaRPr>
          </a:p>
          <a:p>
            <a:endParaRPr lang="en-NZ" dirty="0">
              <a:solidFill>
                <a:srgbClr val="333333"/>
              </a:solidFill>
              <a:latin typeface="Arial" panose="020B0604020202020204" pitchFamily="34" charset="0"/>
            </a:endParaRPr>
          </a:p>
          <a:p>
            <a:endParaRPr lang="en-NZ" dirty="0">
              <a:solidFill>
                <a:srgbClr val="333333"/>
              </a:solidFill>
              <a:latin typeface="Arial" panose="020B0604020202020204" pitchFamily="34" charset="0"/>
            </a:endParaRPr>
          </a:p>
          <a:p>
            <a:endParaRPr lang="en-US" dirty="0"/>
          </a:p>
        </p:txBody>
      </p:sp>
    </p:spTree>
    <p:extLst>
      <p:ext uri="{BB962C8B-B14F-4D97-AF65-F5344CB8AC3E}">
        <p14:creationId xmlns:p14="http://schemas.microsoft.com/office/powerpoint/2010/main" val="4253623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B21D-FF02-7744-B4EC-5924903A0CCB}"/>
              </a:ext>
            </a:extLst>
          </p:cNvPr>
          <p:cNvSpPr>
            <a:spLocks noGrp="1"/>
          </p:cNvSpPr>
          <p:nvPr>
            <p:ph type="title"/>
          </p:nvPr>
        </p:nvSpPr>
        <p:spPr/>
        <p:txBody>
          <a:bodyPr/>
          <a:lstStyle/>
          <a:p>
            <a:pPr algn="ctr"/>
            <a:r>
              <a:rPr lang="en-US" b="1" dirty="0"/>
              <a:t>What can we do to improve the nutritional value of a rice dish?</a:t>
            </a:r>
          </a:p>
        </p:txBody>
      </p:sp>
      <p:sp>
        <p:nvSpPr>
          <p:cNvPr id="3" name="Content Placeholder 2">
            <a:extLst>
              <a:ext uri="{FF2B5EF4-FFF2-40B4-BE49-F238E27FC236}">
                <a16:creationId xmlns:a16="http://schemas.microsoft.com/office/drawing/2014/main" id="{74865D59-EAE5-A64F-96AB-79B4A63BBB03}"/>
              </a:ext>
            </a:extLst>
          </p:cNvPr>
          <p:cNvSpPr>
            <a:spLocks noGrp="1"/>
          </p:cNvSpPr>
          <p:nvPr>
            <p:ph idx="1"/>
          </p:nvPr>
        </p:nvSpPr>
        <p:spPr/>
        <p:txBody>
          <a:bodyPr/>
          <a:lstStyle/>
          <a:p>
            <a:pPr marL="0" indent="0">
              <a:buNone/>
            </a:pPr>
            <a:r>
              <a:rPr lang="en-US" dirty="0"/>
              <a:t>While scientists are working hard at improving the nutrition of natural rice, we need to make an effort to improve our rice based meals.</a:t>
            </a:r>
          </a:p>
          <a:p>
            <a:pPr marL="0" indent="0" algn="ctr">
              <a:buNone/>
            </a:pPr>
            <a:r>
              <a:rPr lang="en-US" dirty="0"/>
              <a:t>TIPS</a:t>
            </a:r>
          </a:p>
          <a:p>
            <a:endParaRPr lang="en-US" dirty="0"/>
          </a:p>
          <a:p>
            <a:endParaRPr lang="en-US" dirty="0"/>
          </a:p>
        </p:txBody>
      </p:sp>
      <p:sp>
        <p:nvSpPr>
          <p:cNvPr id="4" name="Rectangle 3">
            <a:extLst>
              <a:ext uri="{FF2B5EF4-FFF2-40B4-BE49-F238E27FC236}">
                <a16:creationId xmlns:a16="http://schemas.microsoft.com/office/drawing/2014/main" id="{6CEC20D0-6E82-4A41-A6C4-B94164C940D7}"/>
              </a:ext>
            </a:extLst>
          </p:cNvPr>
          <p:cNvSpPr/>
          <p:nvPr/>
        </p:nvSpPr>
        <p:spPr>
          <a:xfrm>
            <a:off x="1444335" y="3335542"/>
            <a:ext cx="9590809" cy="2677656"/>
          </a:xfrm>
          <a:prstGeom prst="rect">
            <a:avLst/>
          </a:prstGeom>
        </p:spPr>
        <p:txBody>
          <a:bodyPr wrap="square">
            <a:spAutoFit/>
          </a:bodyPr>
          <a:lstStyle/>
          <a:p>
            <a:pPr marL="457200" indent="-457200">
              <a:buFont typeface="Arial" panose="020B0604020202020204" pitchFamily="34" charset="0"/>
              <a:buChar char="•"/>
            </a:pPr>
            <a:r>
              <a:rPr lang="en-NZ" sz="2400" dirty="0">
                <a:latin typeface="Calibri" panose="020F0502020204030204" pitchFamily="34" charset="0"/>
                <a:cs typeface="Calibri" panose="020F0502020204030204" pitchFamily="34" charset="0"/>
              </a:rPr>
              <a:t>Adding dark green leafy vegetables and deep yellow fruits will prevent vitamin A deficiency</a:t>
            </a:r>
          </a:p>
          <a:p>
            <a:pPr marL="457200" indent="-457200">
              <a:buFont typeface="Arial" panose="020B0604020202020204" pitchFamily="34" charset="0"/>
              <a:buChar char="•"/>
            </a:pPr>
            <a:r>
              <a:rPr lang="en-NZ" sz="2400" dirty="0">
                <a:latin typeface="Calibri" panose="020F0502020204030204" pitchFamily="34" charset="0"/>
                <a:cs typeface="Calibri" panose="020F0502020204030204" pitchFamily="34" charset="0"/>
              </a:rPr>
              <a:t>Eggs, milk or milk products, meat and fresh fruit will improve iron intake</a:t>
            </a:r>
          </a:p>
          <a:p>
            <a:pPr marL="457200" indent="-457200">
              <a:buFont typeface="Arial" panose="020B0604020202020204" pitchFamily="34" charset="0"/>
              <a:buChar char="•"/>
            </a:pPr>
            <a:r>
              <a:rPr lang="en-NZ" sz="2400" dirty="0">
                <a:latin typeface="Calibri" panose="020F0502020204030204" pitchFamily="34" charset="0"/>
                <a:cs typeface="Calibri" panose="020F0502020204030204" pitchFamily="34" charset="0"/>
              </a:rPr>
              <a:t>exposure to sunlight, moderate exercise will tackle the Vitamin D problem </a:t>
            </a:r>
          </a:p>
          <a:p>
            <a:pPr marL="457200" indent="-457200">
              <a:buFont typeface="Arial" panose="020B0604020202020204" pitchFamily="34" charset="0"/>
              <a:buChar char="•"/>
            </a:pPr>
            <a:r>
              <a:rPr lang="en-NZ" sz="2400" dirty="0">
                <a:latin typeface="Calibri" panose="020F0502020204030204" pitchFamily="34" charset="0"/>
                <a:cs typeface="Calibri" panose="020F0502020204030204" pitchFamily="34" charset="0"/>
              </a:rPr>
              <a:t>The combination of rice with other healthy foods, may contribute to improvements in physical and mental health</a:t>
            </a:r>
          </a:p>
        </p:txBody>
      </p:sp>
    </p:spTree>
    <p:extLst>
      <p:ext uri="{BB962C8B-B14F-4D97-AF65-F5344CB8AC3E}">
        <p14:creationId xmlns:p14="http://schemas.microsoft.com/office/powerpoint/2010/main" val="350445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BE7FA-EC4C-F645-9CF8-9EAEDF3B2E7F}"/>
              </a:ext>
            </a:extLst>
          </p:cNvPr>
          <p:cNvSpPr>
            <a:spLocks noGrp="1"/>
          </p:cNvSpPr>
          <p:nvPr>
            <p:ph type="title"/>
          </p:nvPr>
        </p:nvSpPr>
        <p:spPr/>
        <p:txBody>
          <a:bodyPr/>
          <a:lstStyle/>
          <a:p>
            <a:r>
              <a:rPr lang="en-US" dirty="0"/>
              <a:t>Foods rich in:</a:t>
            </a:r>
          </a:p>
        </p:txBody>
      </p:sp>
      <p:graphicFrame>
        <p:nvGraphicFramePr>
          <p:cNvPr id="4" name="Content Placeholder 3">
            <a:extLst>
              <a:ext uri="{FF2B5EF4-FFF2-40B4-BE49-F238E27FC236}">
                <a16:creationId xmlns:a16="http://schemas.microsoft.com/office/drawing/2014/main" id="{D7521F0A-CBAD-4B41-960B-B3EA1E3F3CB8}"/>
              </a:ext>
            </a:extLst>
          </p:cNvPr>
          <p:cNvGraphicFramePr>
            <a:graphicFrameLocks noGrp="1"/>
          </p:cNvGraphicFramePr>
          <p:nvPr>
            <p:ph idx="1"/>
            <p:extLst>
              <p:ext uri="{D42A27DB-BD31-4B8C-83A1-F6EECF244321}">
                <p14:modId xmlns:p14="http://schemas.microsoft.com/office/powerpoint/2010/main" val="3326295393"/>
              </p:ext>
            </p:extLst>
          </p:nvPr>
        </p:nvGraphicFramePr>
        <p:xfrm>
          <a:off x="838200" y="1825624"/>
          <a:ext cx="10515600" cy="3807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848363865"/>
                    </a:ext>
                  </a:extLst>
                </a:gridCol>
                <a:gridCol w="5257800">
                  <a:extLst>
                    <a:ext uri="{9D8B030D-6E8A-4147-A177-3AD203B41FA5}">
                      <a16:colId xmlns:a16="http://schemas.microsoft.com/office/drawing/2014/main" val="4230580400"/>
                    </a:ext>
                  </a:extLst>
                </a:gridCol>
              </a:tblGrid>
              <a:tr h="1903540">
                <a:tc>
                  <a:txBody>
                    <a:bodyPr/>
                    <a:lstStyle/>
                    <a:p>
                      <a:r>
                        <a:rPr lang="en-US" dirty="0">
                          <a:solidFill>
                            <a:schemeClr val="tx1"/>
                          </a:solidFill>
                        </a:rPr>
                        <a:t>Vitamin A</a:t>
                      </a:r>
                    </a:p>
                    <a:p>
                      <a:r>
                        <a:rPr lang="en-US" dirty="0">
                          <a:solidFill>
                            <a:schemeClr val="tx1"/>
                          </a:solidFill>
                        </a:rPr>
                        <a:t>Leafy, Green and orange </a:t>
                      </a:r>
                    </a:p>
                    <a:p>
                      <a:r>
                        <a:rPr lang="en-US" dirty="0" err="1">
                          <a:solidFill>
                            <a:schemeClr val="tx1"/>
                          </a:solidFill>
                        </a:rPr>
                        <a:t>coloured</a:t>
                      </a:r>
                      <a:r>
                        <a:rPr lang="en-US" dirty="0">
                          <a:solidFill>
                            <a:schemeClr val="tx1"/>
                          </a:solidFill>
                        </a:rPr>
                        <a:t> vegetables</a:t>
                      </a:r>
                    </a:p>
                  </a:txBody>
                  <a:tcPr/>
                </a:tc>
                <a:tc>
                  <a:txBody>
                    <a:bodyPr/>
                    <a:lstStyle/>
                    <a:p>
                      <a:r>
                        <a:rPr lang="en-US" dirty="0">
                          <a:solidFill>
                            <a:schemeClr val="tx1"/>
                          </a:solidFill>
                        </a:rPr>
                        <a:t>Vitamin B12</a:t>
                      </a:r>
                    </a:p>
                    <a:p>
                      <a:r>
                        <a:rPr lang="en-US" dirty="0">
                          <a:solidFill>
                            <a:schemeClr val="tx1"/>
                          </a:solidFill>
                        </a:rPr>
                        <a:t>Meat and dairy products</a:t>
                      </a:r>
                    </a:p>
                  </a:txBody>
                  <a:tcPr>
                    <a:noFill/>
                  </a:tcPr>
                </a:tc>
                <a:extLst>
                  <a:ext uri="{0D108BD9-81ED-4DB2-BD59-A6C34878D82A}">
                    <a16:rowId xmlns:a16="http://schemas.microsoft.com/office/drawing/2014/main" val="1474018876"/>
                  </a:ext>
                </a:extLst>
              </a:tr>
              <a:tr h="1903540">
                <a:tc>
                  <a:txBody>
                    <a:bodyPr/>
                    <a:lstStyle/>
                    <a:p>
                      <a:r>
                        <a:rPr lang="en-US" dirty="0"/>
                        <a:t>Calcium</a:t>
                      </a:r>
                    </a:p>
                    <a:p>
                      <a:r>
                        <a:rPr lang="en-US" dirty="0"/>
                        <a:t>Milk and cheese and other</a:t>
                      </a:r>
                    </a:p>
                    <a:p>
                      <a:r>
                        <a:rPr lang="en-US" dirty="0"/>
                        <a:t>dairy products</a:t>
                      </a:r>
                    </a:p>
                  </a:txBody>
                  <a:tcPr/>
                </a:tc>
                <a:tc>
                  <a:txBody>
                    <a:bodyPr/>
                    <a:lstStyle/>
                    <a:p>
                      <a:r>
                        <a:rPr lang="en-US" dirty="0"/>
                        <a:t>Iron</a:t>
                      </a:r>
                    </a:p>
                    <a:p>
                      <a:r>
                        <a:rPr lang="en-US" dirty="0"/>
                        <a:t>Red beef and lamb</a:t>
                      </a:r>
                    </a:p>
                  </a:txBody>
                  <a:tcPr/>
                </a:tc>
                <a:extLst>
                  <a:ext uri="{0D108BD9-81ED-4DB2-BD59-A6C34878D82A}">
                    <a16:rowId xmlns:a16="http://schemas.microsoft.com/office/drawing/2014/main" val="257810424"/>
                  </a:ext>
                </a:extLst>
              </a:tr>
            </a:tbl>
          </a:graphicData>
        </a:graphic>
      </p:graphicFrame>
      <p:pic>
        <p:nvPicPr>
          <p:cNvPr id="7" name="Picture 6">
            <a:extLst>
              <a:ext uri="{FF2B5EF4-FFF2-40B4-BE49-F238E27FC236}">
                <a16:creationId xmlns:a16="http://schemas.microsoft.com/office/drawing/2014/main" id="{76B73074-593D-F344-A826-22207B15B1F5}"/>
              </a:ext>
            </a:extLst>
          </p:cNvPr>
          <p:cNvPicPr>
            <a:picLocks noChangeAspect="1"/>
          </p:cNvPicPr>
          <p:nvPr/>
        </p:nvPicPr>
        <p:blipFill>
          <a:blip r:embed="rId2"/>
          <a:stretch>
            <a:fillRect/>
          </a:stretch>
        </p:blipFill>
        <p:spPr>
          <a:xfrm rot="5400000">
            <a:off x="4129024" y="1826704"/>
            <a:ext cx="1521968" cy="1902460"/>
          </a:xfrm>
          <a:prstGeom prst="rect">
            <a:avLst/>
          </a:prstGeom>
        </p:spPr>
      </p:pic>
      <p:pic>
        <p:nvPicPr>
          <p:cNvPr id="9" name="Picture 8">
            <a:extLst>
              <a:ext uri="{FF2B5EF4-FFF2-40B4-BE49-F238E27FC236}">
                <a16:creationId xmlns:a16="http://schemas.microsoft.com/office/drawing/2014/main" id="{CFE9F258-E2B8-AB49-9219-378D277B000F}"/>
              </a:ext>
            </a:extLst>
          </p:cNvPr>
          <p:cNvPicPr>
            <a:picLocks noChangeAspect="1"/>
          </p:cNvPicPr>
          <p:nvPr/>
        </p:nvPicPr>
        <p:blipFill>
          <a:blip r:embed="rId3"/>
          <a:stretch>
            <a:fillRect/>
          </a:stretch>
        </p:blipFill>
        <p:spPr>
          <a:xfrm>
            <a:off x="8574122" y="1922248"/>
            <a:ext cx="2379223" cy="1711371"/>
          </a:xfrm>
          <a:prstGeom prst="rect">
            <a:avLst/>
          </a:prstGeom>
        </p:spPr>
      </p:pic>
      <p:pic>
        <p:nvPicPr>
          <p:cNvPr id="14" name="Picture 13">
            <a:extLst>
              <a:ext uri="{FF2B5EF4-FFF2-40B4-BE49-F238E27FC236}">
                <a16:creationId xmlns:a16="http://schemas.microsoft.com/office/drawing/2014/main" id="{253C9698-28A7-DF47-8AEA-9E443AB7FEDD}"/>
              </a:ext>
            </a:extLst>
          </p:cNvPr>
          <p:cNvPicPr>
            <a:picLocks noChangeAspect="1"/>
          </p:cNvPicPr>
          <p:nvPr/>
        </p:nvPicPr>
        <p:blipFill>
          <a:blip r:embed="rId4"/>
          <a:stretch>
            <a:fillRect/>
          </a:stretch>
        </p:blipFill>
        <p:spPr>
          <a:xfrm>
            <a:off x="4105288" y="3850883"/>
            <a:ext cx="1867282" cy="1611960"/>
          </a:xfrm>
          <a:prstGeom prst="rect">
            <a:avLst/>
          </a:prstGeom>
        </p:spPr>
      </p:pic>
      <p:pic>
        <p:nvPicPr>
          <p:cNvPr id="16" name="Picture 15">
            <a:extLst>
              <a:ext uri="{FF2B5EF4-FFF2-40B4-BE49-F238E27FC236}">
                <a16:creationId xmlns:a16="http://schemas.microsoft.com/office/drawing/2014/main" id="{6635F702-8382-674D-A618-16B717FDFAD3}"/>
              </a:ext>
            </a:extLst>
          </p:cNvPr>
          <p:cNvPicPr>
            <a:picLocks noChangeAspect="1"/>
          </p:cNvPicPr>
          <p:nvPr/>
        </p:nvPicPr>
        <p:blipFill>
          <a:blip r:embed="rId5"/>
          <a:stretch>
            <a:fillRect/>
          </a:stretch>
        </p:blipFill>
        <p:spPr>
          <a:xfrm>
            <a:off x="8629389" y="3850883"/>
            <a:ext cx="2537965" cy="1285321"/>
          </a:xfrm>
          <a:prstGeom prst="rect">
            <a:avLst/>
          </a:prstGeom>
        </p:spPr>
      </p:pic>
    </p:spTree>
    <p:extLst>
      <p:ext uri="{BB962C8B-B14F-4D97-AF65-F5344CB8AC3E}">
        <p14:creationId xmlns:p14="http://schemas.microsoft.com/office/powerpoint/2010/main" val="4274816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13464</TotalTime>
  <Words>349</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So how healthy is your rice? </vt:lpstr>
      <vt:lpstr>Anatomy of the rice grain</vt:lpstr>
      <vt:lpstr>Anatomy of the rice grain</vt:lpstr>
      <vt:lpstr>PowerPoint Presentation</vt:lpstr>
      <vt:lpstr>Vitamin deficiencies in rice-eating populations</vt:lpstr>
      <vt:lpstr>PowerPoint Presentation</vt:lpstr>
      <vt:lpstr>What can we do to improve the nutritional value of a rice dish?</vt:lpstr>
      <vt:lpstr>Foods rich 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 how healthy is your rice?</dc:title>
  <dc:creator>Microsoft Office User</dc:creator>
  <cp:lastModifiedBy>Yasheeka Bertram</cp:lastModifiedBy>
  <cp:revision>24</cp:revision>
  <dcterms:created xsi:type="dcterms:W3CDTF">2018-03-27T02:34:40Z</dcterms:created>
  <dcterms:modified xsi:type="dcterms:W3CDTF">2018-07-24T02:59:16Z</dcterms:modified>
</cp:coreProperties>
</file>